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61" r:id="rId5"/>
    <p:sldId id="257" r:id="rId6"/>
    <p:sldId id="258" r:id="rId7"/>
    <p:sldId id="259" r:id="rId8"/>
    <p:sldId id="260" r:id="rId9"/>
    <p:sldId id="267" r:id="rId10"/>
    <p:sldId id="263" r:id="rId11"/>
    <p:sldId id="264" r:id="rId12"/>
    <p:sldId id="269" r:id="rId13"/>
    <p:sldId id="270" r:id="rId14"/>
    <p:sldId id="271" r:id="rId15"/>
    <p:sldId id="266" r:id="rId16"/>
    <p:sldId id="268" r:id="rId17"/>
    <p:sldId id="262" r:id="rId18"/>
    <p:sldId id="265" r:id="rId19"/>
    <p:sldId id="272" r:id="rId20"/>
    <p:sldId id="273" r:id="rId21"/>
    <p:sldId id="274" r:id="rId22"/>
    <p:sldId id="276" r:id="rId23"/>
    <p:sldId id="277" r:id="rId24"/>
    <p:sldId id="283" r:id="rId25"/>
    <p:sldId id="284" r:id="rId26"/>
    <p:sldId id="285" r:id="rId27"/>
    <p:sldId id="278" r:id="rId28"/>
    <p:sldId id="279" r:id="rId29"/>
    <p:sldId id="280" r:id="rId30"/>
    <p:sldId id="286" r:id="rId3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BCB800"/>
    <a:srgbClr val="0B7B36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4660"/>
  </p:normalViewPr>
  <p:slideViewPr>
    <p:cSldViewPr>
      <p:cViewPr varScale="1">
        <p:scale>
          <a:sx n="84" d="100"/>
          <a:sy n="84" d="100"/>
        </p:scale>
        <p:origin x="-14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02857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106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681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8080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7185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96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777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050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05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413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9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17A1-8DF5-4385-9E64-84CD8C4265D8}" type="datetimeFigureOut">
              <a:rPr lang="nl-NL" smtClean="0"/>
              <a:pPr/>
              <a:t>8-9-2011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CF27C-E5FB-420A-BC87-E37A1E1C1AEC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3787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Button click handlers</a:t>
            </a:r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Maarten </a:t>
            </a:r>
            <a:r>
              <a:rPr lang="en-US" dirty="0" err="1" smtClean="0"/>
              <a:t>Pennings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560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Listener objects 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7939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Listener objects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Option 1 is “delegation pattern”</a:t>
            </a:r>
          </a:p>
          <a:p>
            <a:pPr lvl="1"/>
            <a:r>
              <a:rPr lang="en-US" sz="2400" dirty="0" smtClean="0"/>
              <a:t>Button has </a:t>
            </a:r>
            <a:r>
              <a:rPr lang="en-US" sz="2400" i="1" dirty="0" err="1" smtClean="0"/>
              <a:t>mO</a:t>
            </a:r>
            <a:r>
              <a:rPr lang="en-US" sz="2400" i="1" dirty="0" err="1" smtClean="0"/>
              <a:t>nClick</a:t>
            </a:r>
            <a:r>
              <a:rPr lang="en-US" sz="2400" dirty="0" smtClean="0"/>
              <a:t> </a:t>
            </a:r>
            <a:r>
              <a:rPr lang="en-US" sz="2400" dirty="0" smtClean="0"/>
              <a:t>field (</a:t>
            </a:r>
            <a:r>
              <a:rPr lang="en-US" sz="2400" dirty="0"/>
              <a:t>c</a:t>
            </a:r>
            <a:r>
              <a:rPr lang="en-US" sz="2400" dirty="0" smtClean="0"/>
              <a:t>an only be set in xml)</a:t>
            </a:r>
          </a:p>
          <a:p>
            <a:pPr lvl="1"/>
            <a:r>
              <a:rPr lang="en-US" sz="2400" dirty="0" smtClean="0"/>
              <a:t>It stores a callback </a:t>
            </a:r>
            <a:r>
              <a:rPr lang="en-US" sz="2400" b="1" dirty="0" smtClean="0"/>
              <a:t>method</a:t>
            </a:r>
            <a:r>
              <a:rPr lang="en-US" sz="2400" dirty="0" smtClean="0"/>
              <a:t>: object pointer and function pointer</a:t>
            </a:r>
          </a:p>
          <a:p>
            <a:pPr lvl="1"/>
            <a:r>
              <a:rPr lang="en-US" sz="2400" dirty="0" smtClean="0"/>
              <a:t>Button calls the method upon click</a:t>
            </a:r>
          </a:p>
          <a:p>
            <a:r>
              <a:rPr lang="en-US" sz="2800" dirty="0" smtClean="0"/>
              <a:t>Option 2 is “listener pattern” (more adhering to OO style)</a:t>
            </a:r>
          </a:p>
          <a:p>
            <a:pPr lvl="1"/>
            <a:r>
              <a:rPr lang="en-US" sz="2400" dirty="0" smtClean="0"/>
              <a:t>Button has </a:t>
            </a:r>
            <a:r>
              <a:rPr lang="en-US" sz="2400" i="1" dirty="0" err="1" smtClean="0"/>
              <a:t>mO</a:t>
            </a:r>
            <a:r>
              <a:rPr lang="en-US" sz="2400" i="1" dirty="0" err="1" smtClean="0"/>
              <a:t>nClickListener</a:t>
            </a:r>
            <a:r>
              <a:rPr lang="en-US" sz="2400" dirty="0" smtClean="0"/>
              <a:t> </a:t>
            </a:r>
            <a:r>
              <a:rPr lang="en-US" sz="2400" dirty="0" smtClean="0"/>
              <a:t>field (can only be set in Java)</a:t>
            </a:r>
          </a:p>
          <a:p>
            <a:pPr lvl="1"/>
            <a:r>
              <a:rPr lang="en-US" sz="2400" dirty="0" smtClean="0"/>
              <a:t>It stores a callback </a:t>
            </a:r>
            <a:r>
              <a:rPr lang="en-US" sz="2400" b="1" dirty="0" smtClean="0"/>
              <a:t>interface</a:t>
            </a:r>
            <a:r>
              <a:rPr lang="en-US" sz="2400" dirty="0" smtClean="0"/>
              <a:t>: pointer to object</a:t>
            </a:r>
          </a:p>
          <a:p>
            <a:pPr lvl="1"/>
            <a:r>
              <a:rPr lang="en-US" sz="2400" dirty="0" smtClean="0"/>
              <a:t>Object is called the listener</a:t>
            </a:r>
          </a:p>
          <a:p>
            <a:pPr lvl="1"/>
            <a:r>
              <a:rPr lang="en-US" sz="2400" dirty="0" smtClean="0"/>
              <a:t>Object can be any (class) type </a:t>
            </a:r>
          </a:p>
          <a:p>
            <a:pPr lvl="1"/>
            <a:r>
              <a:rPr lang="en-US" sz="2400" dirty="0" smtClean="0"/>
              <a:t>But object must implement </a:t>
            </a:r>
            <a:r>
              <a:rPr lang="nl-NL" sz="2400" i="1" dirty="0"/>
              <a:t>OnClickListener</a:t>
            </a:r>
            <a:r>
              <a:rPr lang="nl-NL" sz="2400" dirty="0"/>
              <a:t> </a:t>
            </a:r>
            <a:r>
              <a:rPr lang="nl-NL" sz="2400" dirty="0" smtClean="0"/>
              <a:t>interface</a:t>
            </a:r>
          </a:p>
          <a:p>
            <a:pPr lvl="1"/>
            <a:r>
              <a:rPr lang="en-US" sz="2400" dirty="0" smtClean="0"/>
              <a:t>This interface has only one function: </a:t>
            </a:r>
            <a:r>
              <a:rPr lang="en-US" sz="2400" i="1" dirty="0" err="1" smtClean="0"/>
              <a:t>onClick</a:t>
            </a:r>
            <a:endParaRPr lang="nl-NL" sz="2400" i="1" dirty="0" smtClean="0"/>
          </a:p>
          <a:p>
            <a:pPr lvl="1"/>
            <a:r>
              <a:rPr lang="en-US" sz="2400" dirty="0" smtClean="0"/>
              <a:t>Button calls </a:t>
            </a:r>
            <a:r>
              <a:rPr lang="en-US" sz="2400" i="1" dirty="0" err="1" smtClean="0"/>
              <a:t>onClick</a:t>
            </a:r>
            <a:r>
              <a:rPr lang="en-US" sz="2400" dirty="0" smtClean="0"/>
              <a:t> on object upon click</a:t>
            </a:r>
          </a:p>
          <a:p>
            <a:pPr lvl="1"/>
            <a:endParaRPr lang="en-US" sz="2400" dirty="0" smtClean="0"/>
          </a:p>
          <a:p>
            <a:pPr lvl="1"/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93962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Listener interface</a:t>
            </a:r>
            <a:endParaRPr lang="nl-NL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16224"/>
            <a:ext cx="8229600" cy="2260848"/>
          </a:xfrm>
        </p:spPr>
        <p:txBody>
          <a:bodyPr/>
          <a:lstStyle/>
          <a:p>
            <a:r>
              <a:rPr lang="en-US" dirty="0" smtClean="0"/>
              <a:t>Any widget (any class derived from View)</a:t>
            </a:r>
          </a:p>
          <a:p>
            <a:r>
              <a:rPr lang="en-US" dirty="0" smtClean="0"/>
              <a:t>has a field  </a:t>
            </a:r>
            <a:br>
              <a:rPr lang="en-US" dirty="0" smtClean="0"/>
            </a:br>
            <a:r>
              <a:rPr lang="en-US" dirty="0" smtClean="0"/>
              <a:t>  </a:t>
            </a:r>
            <a:r>
              <a:rPr lang="en-US" dirty="0" err="1" smtClean="0"/>
              <a:t>OnClickListener</a:t>
            </a:r>
            <a:r>
              <a:rPr lang="en-US" dirty="0" smtClean="0"/>
              <a:t> </a:t>
            </a:r>
            <a:r>
              <a:rPr lang="en-US" dirty="0" err="1" smtClean="0"/>
              <a:t>onClickListener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27903" y="4437112"/>
            <a:ext cx="8229600" cy="2088232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interface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OnClickListener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abstract void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onClick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 View v );</a:t>
            </a:r>
          </a:p>
          <a:p>
            <a:pPr marL="0" indent="0">
              <a:buFont typeface="Arial" pitchFamily="34" charset="0"/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nl-NL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83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2a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Activity is listener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14673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2a: activity is listener - xml</a:t>
            </a:r>
            <a:endParaRPr lang="nl-NL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81" y="1591938"/>
            <a:ext cx="7884717" cy="4789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724128" y="3338561"/>
            <a:ext cx="3168352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There is no</a:t>
            </a:r>
          </a:p>
          <a:p>
            <a:pPr algn="ctr"/>
            <a:r>
              <a:rPr lang="en-US" sz="2400" i="1" dirty="0" err="1" smtClean="0"/>
              <a:t>onClickListener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in xml …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895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2a: activity is listener - Java</a:t>
            </a:r>
            <a:endParaRPr lang="nl-NL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7134225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724128" y="2204864"/>
            <a:ext cx="3168352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… but there is a</a:t>
            </a:r>
          </a:p>
          <a:p>
            <a:pPr algn="ctr"/>
            <a:r>
              <a:rPr lang="en-US" sz="2400" i="1" dirty="0" err="1" smtClean="0"/>
              <a:t>setOnClickListener</a:t>
            </a:r>
            <a:r>
              <a:rPr lang="en-US" sz="2400" dirty="0" smtClean="0"/>
              <a:t>()</a:t>
            </a:r>
            <a:br>
              <a:rPr lang="en-US" sz="2400" dirty="0" smtClean="0"/>
            </a:br>
            <a:r>
              <a:rPr lang="en-US" sz="2400" dirty="0" smtClean="0"/>
              <a:t>in Java</a:t>
            </a:r>
            <a:endParaRPr lang="nl-NL" sz="2400" dirty="0"/>
          </a:p>
        </p:txBody>
      </p:sp>
      <p:sp>
        <p:nvSpPr>
          <p:cNvPr id="6" name="Rectangle 5"/>
          <p:cNvSpPr/>
          <p:nvPr/>
        </p:nvSpPr>
        <p:spPr>
          <a:xfrm>
            <a:off x="5724128" y="3717032"/>
            <a:ext cx="3168352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Note that activity claims to implement and implements </a:t>
            </a:r>
            <a:r>
              <a:rPr lang="en-US" sz="2000" i="1" dirty="0" err="1" smtClean="0"/>
              <a:t>OnClickListener</a:t>
            </a:r>
            <a:r>
              <a:rPr lang="en-US" sz="2000" dirty="0" smtClean="0"/>
              <a:t> interface (i.e. </a:t>
            </a:r>
            <a:r>
              <a:rPr lang="en-US" sz="2000" i="1" dirty="0" err="1" smtClean="0"/>
              <a:t>onView</a:t>
            </a:r>
            <a:r>
              <a:rPr lang="en-US" sz="2000" dirty="0" smtClean="0"/>
              <a:t> function)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46693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Opt 2a: activity is listener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Scattered (xml, </a:t>
            </a:r>
            <a:r>
              <a:rPr lang="en-US" dirty="0" err="1" smtClean="0"/>
              <a:t>onCreate</a:t>
            </a:r>
            <a:r>
              <a:rPr lang="en-US" dirty="0" smtClean="0"/>
              <a:t>, </a:t>
            </a:r>
            <a:r>
              <a:rPr lang="en-US" dirty="0" err="1" smtClean="0"/>
              <a:t>onClick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 Activity’s </a:t>
            </a:r>
            <a:r>
              <a:rPr lang="en-US" i="1" dirty="0" err="1" smtClean="0"/>
              <a:t>onClick</a:t>
            </a:r>
            <a:r>
              <a:rPr lang="en-US" dirty="0" smtClean="0"/>
              <a:t> must handle all buttons</a:t>
            </a:r>
          </a:p>
          <a:p>
            <a:pPr lvl="1"/>
            <a:r>
              <a:rPr lang="en-US" dirty="0" smtClean="0"/>
              <a:t>Ugly if-then-else chaining</a:t>
            </a:r>
          </a:p>
          <a:p>
            <a:r>
              <a:rPr lang="en-US" dirty="0" smtClean="0"/>
              <a:t>Some callback interfaces have multiple functions</a:t>
            </a:r>
          </a:p>
          <a:p>
            <a:pPr lvl="1"/>
            <a:r>
              <a:rPr lang="en-US" dirty="0" smtClean="0"/>
              <a:t>All must be implemented (stubbed)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If </a:t>
            </a:r>
            <a:r>
              <a:rPr lang="en-US" i="1" dirty="0" err="1" smtClean="0"/>
              <a:t>onClick</a:t>
            </a:r>
            <a:r>
              <a:rPr lang="en-US" dirty="0" smtClean="0"/>
              <a:t> in xml and </a:t>
            </a:r>
            <a:r>
              <a:rPr lang="en-US" i="1" dirty="0" err="1" smtClean="0"/>
              <a:t>setOnClickListener</a:t>
            </a:r>
            <a:r>
              <a:rPr lang="en-US" dirty="0" smtClean="0"/>
              <a:t> in Java are both used, then </a:t>
            </a:r>
            <a:r>
              <a:rPr lang="en-US" i="1" dirty="0" err="1" smtClean="0"/>
              <a:t>onClick</a:t>
            </a:r>
            <a:r>
              <a:rPr lang="en-US" dirty="0" smtClean="0"/>
              <a:t> is ignored</a:t>
            </a:r>
          </a:p>
          <a:p>
            <a:r>
              <a:rPr lang="en-US" dirty="0" smtClean="0"/>
              <a:t>Can not call multiple </a:t>
            </a:r>
            <a:r>
              <a:rPr lang="en-US" i="1" dirty="0" err="1" smtClean="0"/>
              <a:t>setOnClickListener</a:t>
            </a:r>
            <a:r>
              <a:rPr lang="en-US" dirty="0" smtClean="0"/>
              <a:t>  as in C#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6278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2b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Inline listener 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316748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2b: inline listener - xml</a:t>
            </a:r>
            <a:endParaRPr lang="nl-NL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257425"/>
            <a:ext cx="8204838" cy="2179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5652120" y="3971982"/>
            <a:ext cx="3168352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Same as 2a</a:t>
            </a:r>
          </a:p>
          <a:p>
            <a:pPr algn="ctr"/>
            <a:r>
              <a:rPr lang="en-US" sz="2400" dirty="0" smtClean="0"/>
              <a:t>(set listener in Java)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4533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2b: inline listener - Java</a:t>
            </a:r>
            <a:endParaRPr lang="nl-NL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208912" cy="3335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987824" y="5013176"/>
            <a:ext cx="5904656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Lookup </a:t>
            </a:r>
            <a:r>
              <a:rPr lang="en-US" sz="2400" i="1" dirty="0" smtClean="0"/>
              <a:t>But6</a:t>
            </a:r>
            <a:r>
              <a:rPr lang="en-US" sz="2400" dirty="0" smtClean="0"/>
              <a:t>, and set its listener object.</a:t>
            </a:r>
          </a:p>
          <a:p>
            <a:pPr algn="ctr"/>
            <a:r>
              <a:rPr lang="en-US" sz="2400" dirty="0" smtClean="0"/>
              <a:t>It is created inline, with override of </a:t>
            </a:r>
            <a:r>
              <a:rPr lang="en-US" sz="2400" i="1" dirty="0" err="1" smtClean="0"/>
              <a:t>onClick</a:t>
            </a:r>
            <a:r>
              <a:rPr lang="en-US" sz="2400" dirty="0" smtClean="0"/>
              <a:t>.</a:t>
            </a:r>
          </a:p>
          <a:p>
            <a:pPr algn="ctr"/>
            <a:r>
              <a:rPr lang="en-US" sz="2400" dirty="0" smtClean="0"/>
              <a:t>It may use any field (</a:t>
            </a:r>
            <a:r>
              <a:rPr lang="en-US" sz="2400" i="1" dirty="0" smtClean="0"/>
              <a:t>But1</a:t>
            </a:r>
            <a:r>
              <a:rPr lang="en-US" sz="2400" dirty="0" smtClean="0"/>
              <a:t>) of the activity.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886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 </a:t>
            </a:r>
            <a:r>
              <a:rPr lang="en-US" i="1" dirty="0" smtClean="0"/>
              <a:t>activity</a:t>
            </a:r>
            <a:r>
              <a:rPr lang="en-US" dirty="0" smtClean="0"/>
              <a:t> has one or more </a:t>
            </a:r>
            <a:r>
              <a:rPr lang="en-US" i="1" dirty="0" smtClean="0"/>
              <a:t>views</a:t>
            </a:r>
          </a:p>
          <a:p>
            <a:pPr lvl="1"/>
            <a:r>
              <a:rPr lang="en-US" dirty="0" smtClean="0"/>
              <a:t>view is also known as widget or control</a:t>
            </a:r>
          </a:p>
          <a:p>
            <a:pPr lvl="1"/>
            <a:r>
              <a:rPr lang="en-US" dirty="0" smtClean="0"/>
              <a:t>examples include Button, </a:t>
            </a:r>
            <a:r>
              <a:rPr lang="en-US" dirty="0" err="1" smtClean="0"/>
              <a:t>TextView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The user interacts with these views</a:t>
            </a:r>
          </a:p>
          <a:p>
            <a:pPr lvl="1"/>
            <a:r>
              <a:rPr lang="en-US" dirty="0" smtClean="0"/>
              <a:t>click on them, types in them, drags them</a:t>
            </a:r>
          </a:p>
          <a:p>
            <a:pPr lvl="1"/>
            <a:r>
              <a:rPr lang="en-US" dirty="0" smtClean="0"/>
              <a:t>such an interaction is referred to as </a:t>
            </a:r>
            <a:r>
              <a:rPr lang="en-US" i="1" dirty="0" smtClean="0"/>
              <a:t>event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event should be handled</a:t>
            </a:r>
          </a:p>
          <a:p>
            <a:pPr lvl="1"/>
            <a:r>
              <a:rPr lang="en-US" dirty="0" smtClean="0"/>
              <a:t>sometimes the build-in code of the view can handle the event</a:t>
            </a:r>
          </a:p>
          <a:p>
            <a:pPr lvl="1"/>
            <a:r>
              <a:rPr lang="en-US" dirty="0" smtClean="0"/>
              <a:t>but typically a piece of application code should run</a:t>
            </a:r>
          </a:p>
          <a:p>
            <a:pPr lvl="1"/>
            <a:r>
              <a:rPr lang="en-US" dirty="0" smtClean="0"/>
              <a:t>this piece is referred to as the </a:t>
            </a:r>
            <a:r>
              <a:rPr lang="en-US" i="1" dirty="0" smtClean="0"/>
              <a:t>event handler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2b: inline listener 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Less scattered (xml, </a:t>
            </a:r>
            <a:r>
              <a:rPr lang="en-US" sz="2800" dirty="0" err="1" smtClean="0"/>
              <a:t>onCreate</a:t>
            </a:r>
            <a:r>
              <a:rPr lang="en-US" sz="2800" dirty="0" smtClean="0"/>
              <a:t>), but lot in </a:t>
            </a:r>
            <a:r>
              <a:rPr lang="en-US" sz="2800" dirty="0" err="1" smtClean="0"/>
              <a:t>onCreate</a:t>
            </a:r>
            <a:endParaRPr lang="en-US" sz="2800" dirty="0" smtClean="0"/>
          </a:p>
          <a:p>
            <a:r>
              <a:rPr lang="en-US" sz="2800" dirty="0" smtClean="0"/>
              <a:t>Each button has own handler</a:t>
            </a:r>
          </a:p>
          <a:p>
            <a:r>
              <a:rPr lang="en-US" sz="2800" dirty="0" smtClean="0"/>
              <a:t>Buttons can </a:t>
            </a:r>
            <a:r>
              <a:rPr lang="en-US" sz="2800" i="1" dirty="0" smtClean="0"/>
              <a:t>not</a:t>
            </a:r>
            <a:r>
              <a:rPr lang="en-US" sz="2800" dirty="0" smtClean="0"/>
              <a:t> share handler (but see 2c)</a:t>
            </a:r>
          </a:p>
          <a:p>
            <a:r>
              <a:rPr lang="en-US" sz="2800" dirty="0" smtClean="0"/>
              <a:t>Extra listener object created (memory issue?)</a:t>
            </a:r>
          </a:p>
          <a:p>
            <a:r>
              <a:rPr lang="en-US" sz="2800" dirty="0" smtClean="0"/>
              <a:t>Still: callback interfaces may have multiple functions</a:t>
            </a:r>
          </a:p>
        </p:txBody>
      </p:sp>
    </p:spTree>
    <p:extLst>
      <p:ext uri="{BB962C8B-B14F-4D97-AF65-F5344CB8AC3E}">
        <p14:creationId xmlns:p14="http://schemas.microsoft.com/office/powerpoint/2010/main" val="32002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2c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Listener in variable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5351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 2c: listener in variable</a:t>
            </a:r>
            <a:r>
              <a:rPr lang="nl-NL" dirty="0"/>
              <a:t> </a:t>
            </a:r>
            <a:r>
              <a:rPr lang="en-US" dirty="0" smtClean="0"/>
              <a:t>- Java</a:t>
            </a:r>
            <a:endParaRPr lang="nl-NL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484784"/>
            <a:ext cx="7489469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6156176" y="5373216"/>
            <a:ext cx="2744336" cy="10449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Inlined</a:t>
            </a:r>
            <a:r>
              <a:rPr lang="en-US" sz="2000" dirty="0" smtClean="0"/>
              <a:t> listener stored in a variable, and used for two buttons</a:t>
            </a:r>
            <a:endParaRPr lang="nl-NL" sz="2000" dirty="0"/>
          </a:p>
        </p:txBody>
      </p:sp>
      <p:sp>
        <p:nvSpPr>
          <p:cNvPr id="7" name="Rectangle 6"/>
          <p:cNvSpPr/>
          <p:nvPr/>
        </p:nvSpPr>
        <p:spPr>
          <a:xfrm>
            <a:off x="6156176" y="1844824"/>
            <a:ext cx="2808312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 guess that creating an interface is syntactic sugar for creating an empty object.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044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 2c: listener in variable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More scattered (xml, </a:t>
            </a:r>
            <a:r>
              <a:rPr lang="en-US" sz="2800" dirty="0" err="1" smtClean="0"/>
              <a:t>onCreate</a:t>
            </a:r>
            <a:r>
              <a:rPr lang="en-US" sz="2800" dirty="0" smtClean="0"/>
              <a:t>, </a:t>
            </a:r>
            <a:r>
              <a:rPr lang="en-US" sz="2800" dirty="0" err="1" smtClean="0"/>
              <a:t>var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Each button can have own handler</a:t>
            </a:r>
          </a:p>
          <a:p>
            <a:r>
              <a:rPr lang="en-US" sz="2800" dirty="0" smtClean="0"/>
              <a:t>Buttons can share handler</a:t>
            </a:r>
          </a:p>
          <a:p>
            <a:r>
              <a:rPr lang="en-US" sz="2800" dirty="0" smtClean="0"/>
              <a:t>Still: extra listener object created (memory issue?)</a:t>
            </a:r>
          </a:p>
          <a:p>
            <a:r>
              <a:rPr lang="en-US" sz="2800" dirty="0" smtClean="0"/>
              <a:t>Still: callback interfaces may have multiple functions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484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Listener class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2535152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 2d: listener class</a:t>
            </a:r>
            <a:r>
              <a:rPr lang="nl-NL" dirty="0" smtClean="0"/>
              <a:t> </a:t>
            </a:r>
            <a:r>
              <a:rPr lang="en-US" dirty="0" smtClean="0"/>
              <a:t>- Java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467" y="1988840"/>
            <a:ext cx="8683005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012160" y="4077072"/>
            <a:ext cx="3024336" cy="954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… but object anonymous</a:t>
            </a:r>
            <a:br>
              <a:rPr lang="en-US" sz="2000" dirty="0" smtClean="0"/>
            </a:br>
            <a:r>
              <a:rPr lang="en-US" sz="2000" dirty="0" smtClean="0"/>
              <a:t>(</a:t>
            </a:r>
            <a:r>
              <a:rPr lang="en-US" sz="2000" u="sng" dirty="0" smtClean="0"/>
              <a:t>new</a:t>
            </a:r>
            <a:r>
              <a:rPr lang="en-US" sz="2000" dirty="0" smtClean="0"/>
              <a:t> </a:t>
            </a:r>
            <a:r>
              <a:rPr lang="en-US" sz="2000" i="1" dirty="0" smtClean="0"/>
              <a:t>But8OnClickListener)</a:t>
            </a:r>
            <a:r>
              <a:rPr lang="en-US" sz="2000" dirty="0" smtClean="0"/>
              <a:t> </a:t>
            </a:r>
            <a:endParaRPr lang="nl-NL" sz="2000" dirty="0"/>
          </a:p>
        </p:txBody>
      </p:sp>
      <p:sp>
        <p:nvSpPr>
          <p:cNvPr id="8" name="Rectangle 7"/>
          <p:cNvSpPr/>
          <p:nvPr/>
        </p:nvSpPr>
        <p:spPr>
          <a:xfrm>
            <a:off x="6012160" y="2420888"/>
            <a:ext cx="302433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Class explicit (</a:t>
            </a:r>
            <a:r>
              <a:rPr lang="en-US" sz="2000" i="1" dirty="0" smtClean="0"/>
              <a:t>But8OnClickListener</a:t>
            </a:r>
            <a:r>
              <a:rPr lang="en-US" sz="2000" dirty="0" smtClean="0"/>
              <a:t>) …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90442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 2d: listener class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Makes no sense</a:t>
            </a:r>
          </a:p>
          <a:p>
            <a:pPr lvl="1"/>
            <a:r>
              <a:rPr lang="en-US" sz="2400" dirty="0" smtClean="0"/>
              <a:t>Why define class if only one instance is needed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2484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3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Subclass button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1519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3: Subclass button</a:t>
            </a:r>
            <a:endParaRPr lang="nl-NL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15500"/>
            <a:ext cx="8694063" cy="3109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99792" y="4554339"/>
            <a:ext cx="6192688" cy="17549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Dynamic creation of </a:t>
            </a:r>
            <a:r>
              <a:rPr lang="en-US" sz="2400" i="1" dirty="0" smtClean="0"/>
              <a:t>But9</a:t>
            </a:r>
          </a:p>
          <a:p>
            <a:pPr algn="ctr"/>
            <a:r>
              <a:rPr lang="en-US" sz="2400" dirty="0" smtClean="0"/>
              <a:t>(view not declared in xml but in </a:t>
            </a:r>
            <a:r>
              <a:rPr lang="en-US" sz="2400" i="1" dirty="0" err="1" smtClean="0"/>
              <a:t>new</a:t>
            </a:r>
            <a:r>
              <a:rPr lang="en-US" sz="2400" dirty="0" err="1" smtClean="0"/>
              <a:t>’ed</a:t>
            </a:r>
            <a:r>
              <a:rPr lang="en-US" sz="2400" dirty="0" smtClean="0"/>
              <a:t> in Java).</a:t>
            </a:r>
          </a:p>
          <a:p>
            <a:pPr algn="ctr"/>
            <a:r>
              <a:rPr lang="en-US" sz="2400" dirty="0" smtClean="0"/>
              <a:t>Class for </a:t>
            </a:r>
            <a:r>
              <a:rPr lang="en-US" sz="2400" i="1" dirty="0" smtClean="0"/>
              <a:t>But9</a:t>
            </a:r>
            <a:r>
              <a:rPr lang="en-US" sz="2400" dirty="0" smtClean="0"/>
              <a:t> has inline extension,</a:t>
            </a:r>
          </a:p>
          <a:p>
            <a:pPr algn="ctr"/>
            <a:r>
              <a:rPr lang="en-US" sz="2400" dirty="0" smtClean="0"/>
              <a:t>overriding the </a:t>
            </a:r>
            <a:r>
              <a:rPr lang="en-US" sz="2400" i="1" dirty="0" err="1" smtClean="0"/>
              <a:t>performClick</a:t>
            </a:r>
            <a:r>
              <a:rPr lang="en-US" sz="2400" dirty="0" smtClean="0"/>
              <a:t>().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42692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3: Subclass button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not seem wise…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8553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presentation shows</a:t>
            </a:r>
          </a:p>
          <a:p>
            <a:pPr lvl="1"/>
            <a:r>
              <a:rPr lang="en-US" dirty="0" smtClean="0"/>
              <a:t>how to attach an event handler to a view</a:t>
            </a:r>
          </a:p>
          <a:p>
            <a:pPr lvl="1"/>
            <a:r>
              <a:rPr lang="en-US" dirty="0" smtClean="0"/>
              <a:t>unfortunately, several approaches are possible</a:t>
            </a:r>
          </a:p>
          <a:p>
            <a:pPr lvl="1"/>
            <a:r>
              <a:rPr lang="en-US" dirty="0" smtClean="0"/>
              <a:t>contributing to the confusion</a:t>
            </a:r>
          </a:p>
          <a:p>
            <a:pPr lvl="1"/>
            <a:r>
              <a:rPr lang="en-US" dirty="0" smtClean="0"/>
              <a:t>hence this presentation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Three approaches are shown</a:t>
            </a:r>
          </a:p>
          <a:p>
            <a:pPr lvl="1"/>
            <a:r>
              <a:rPr lang="en-US" dirty="0" smtClean="0"/>
              <a:t>statically couple handler in xml</a:t>
            </a:r>
          </a:p>
          <a:p>
            <a:pPr lvl="1"/>
            <a:r>
              <a:rPr lang="en-US" dirty="0" smtClean="0"/>
              <a:t>dynamically couple handling object in java</a:t>
            </a:r>
          </a:p>
          <a:p>
            <a:pPr lvl="2"/>
            <a:r>
              <a:rPr lang="en-US" dirty="0" smtClean="0"/>
              <a:t>four variants will be shown: activity, anonymous, </a:t>
            </a:r>
            <a:r>
              <a:rPr lang="en-US" dirty="0" err="1" smtClean="0"/>
              <a:t>var</a:t>
            </a:r>
            <a:r>
              <a:rPr lang="en-US" dirty="0" smtClean="0"/>
              <a:t>, class</a:t>
            </a:r>
          </a:p>
          <a:p>
            <a:pPr lvl="1"/>
            <a:r>
              <a:rPr lang="en-US" dirty="0" smtClean="0"/>
              <a:t>override default handler in subclass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23528" y="2492896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1) on click in XML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2a) activity is listener</a:t>
            </a:r>
          </a:p>
        </p:txBody>
      </p:sp>
      <p:sp>
        <p:nvSpPr>
          <p:cNvPr id="8" name="Rectangle 7"/>
          <p:cNvSpPr/>
          <p:nvPr/>
        </p:nvSpPr>
        <p:spPr>
          <a:xfrm>
            <a:off x="323528" y="3645024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2b) inline listener</a:t>
            </a:r>
          </a:p>
        </p:txBody>
      </p:sp>
      <p:sp>
        <p:nvSpPr>
          <p:cNvPr id="9" name="Rectangle 8"/>
          <p:cNvSpPr/>
          <p:nvPr/>
        </p:nvSpPr>
        <p:spPr>
          <a:xfrm>
            <a:off x="323528" y="4149080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2c) listener in variable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3528" y="4653136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2d) listener class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528" y="530120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3) subclass button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27784" y="2492896"/>
            <a:ext cx="6192688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Looks best, but only works for “on click”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27784" y="3140968"/>
            <a:ext cx="6192688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Clumsy: all click are funneled to single handler (if-the-else chain)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627784" y="3645024"/>
            <a:ext cx="6192688" cy="432048"/>
          </a:xfrm>
          <a:prstGeom prst="rect">
            <a:avLst/>
          </a:prstGeom>
          <a:solidFill>
            <a:srgbClr val="FFC0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Clumsy: all click handlers in </a:t>
            </a:r>
            <a:r>
              <a:rPr lang="en-US" dirty="0" err="1" smtClean="0"/>
              <a:t>onCreate</a:t>
            </a:r>
            <a:r>
              <a:rPr lang="en-US" dirty="0" smtClean="0"/>
              <a:t> (which gets too large)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27784" y="4149080"/>
            <a:ext cx="6192688" cy="432048"/>
          </a:xfrm>
          <a:prstGeom prst="rect">
            <a:avLst/>
          </a:prstGeom>
          <a:solidFill>
            <a:srgbClr val="00B050"/>
          </a:solidFill>
          <a:ln>
            <a:solidFill>
              <a:srgbClr val="0B7B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Separate handlers, sharing (but: no xml, extra </a:t>
            </a:r>
            <a:r>
              <a:rPr lang="en-US" dirty="0" err="1" smtClean="0"/>
              <a:t>obj</a:t>
            </a:r>
            <a:r>
              <a:rPr lang="en-US" dirty="0" smtClean="0"/>
              <a:t>, multi </a:t>
            </a:r>
            <a:r>
              <a:rPr lang="en-US" dirty="0" err="1" smtClean="0"/>
              <a:t>func</a:t>
            </a:r>
            <a:r>
              <a:rPr lang="en-US" dirty="0" smtClean="0"/>
              <a:t>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27784" y="4653136"/>
            <a:ext cx="6192688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Nobody does this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27784" y="5301208"/>
            <a:ext cx="6192688" cy="432048"/>
          </a:xfrm>
          <a:prstGeom prst="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Nobody does this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3528" y="1844824"/>
            <a:ext cx="223224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Option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627784" y="1844824"/>
            <a:ext cx="6192688" cy="43204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Verdict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17033"/>
            <a:ext cx="8229600" cy="11521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On click in XML</a:t>
            </a:r>
            <a:endParaRPr lang="nl-NL" sz="6000" dirty="0"/>
          </a:p>
        </p:txBody>
      </p:sp>
    </p:spTree>
    <p:extLst>
      <p:ext uri="{BB962C8B-B14F-4D97-AF65-F5344CB8AC3E}">
        <p14:creationId xmlns:p14="http://schemas.microsoft.com/office/powerpoint/2010/main" val="19311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1: on click in xml - xml</a:t>
            </a:r>
            <a:endParaRPr lang="nl-NL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8244608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20072" y="5229200"/>
            <a:ext cx="3672408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Note the static coupling of the event (</a:t>
            </a:r>
            <a:r>
              <a:rPr lang="en-US" sz="2400" i="1" dirty="0" err="1" smtClean="0"/>
              <a:t>onClick</a:t>
            </a:r>
            <a:r>
              <a:rPr lang="en-US" sz="2400" dirty="0" smtClean="0"/>
              <a:t>) to its handler (</a:t>
            </a:r>
            <a:r>
              <a:rPr lang="en-US" sz="2400" i="1" dirty="0" err="1" smtClean="0"/>
              <a:t>ButOnClickXml</a:t>
            </a:r>
            <a:r>
              <a:rPr lang="en-US" sz="2400" dirty="0" smtClean="0"/>
              <a:t>).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18054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1: on click in xml - java</a:t>
            </a:r>
            <a:endParaRPr lang="nl-NL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348880"/>
            <a:ext cx="8261601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20072" y="5229200"/>
            <a:ext cx="3672408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application level handling code is in java (here just a toast).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8784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1: on click in xml – But2</a:t>
            </a:r>
            <a:endParaRPr lang="nl-NL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72816"/>
            <a:ext cx="8173445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9119"/>
            <a:ext cx="8173445" cy="971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Freeform 7"/>
          <p:cNvSpPr/>
          <p:nvPr/>
        </p:nvSpPr>
        <p:spPr>
          <a:xfrm>
            <a:off x="683568" y="3284984"/>
            <a:ext cx="4896544" cy="1368151"/>
          </a:xfrm>
          <a:custGeom>
            <a:avLst/>
            <a:gdLst>
              <a:gd name="connsiteX0" fmla="*/ 3936349 w 5416062"/>
              <a:gd name="connsiteY0" fmla="*/ 0 h 1438031"/>
              <a:gd name="connsiteX1" fmla="*/ 4858564 w 5416062"/>
              <a:gd name="connsiteY1" fmla="*/ 406400 h 1438031"/>
              <a:gd name="connsiteX2" fmla="*/ 591364 w 5416062"/>
              <a:gd name="connsiteY2" fmla="*/ 976923 h 1438031"/>
              <a:gd name="connsiteX3" fmla="*/ 1310379 w 5416062"/>
              <a:gd name="connsiteY3" fmla="*/ 1438031 h 143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6062" h="1438031">
                <a:moveTo>
                  <a:pt x="3936349" y="0"/>
                </a:moveTo>
                <a:cubicBezTo>
                  <a:pt x="4676205" y="121790"/>
                  <a:pt x="5416062" y="243580"/>
                  <a:pt x="4858564" y="406400"/>
                </a:cubicBezTo>
                <a:cubicBezTo>
                  <a:pt x="4301067" y="569221"/>
                  <a:pt x="1182728" y="804985"/>
                  <a:pt x="591364" y="976923"/>
                </a:cubicBezTo>
                <a:cubicBezTo>
                  <a:pt x="0" y="1148861"/>
                  <a:pt x="1142348" y="1391139"/>
                  <a:pt x="1310379" y="1438031"/>
                </a:cubicBezTo>
              </a:path>
            </a:pathLst>
          </a:custGeom>
          <a:ln w="3810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12160" y="2564904"/>
            <a:ext cx="2880320" cy="12425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It is easy to add a second button with its own handler.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91387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1: on click in xml – But3</a:t>
            </a:r>
            <a:endParaRPr lang="nl-NL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136904" cy="52092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076056" y="2132856"/>
            <a:ext cx="3744416" cy="18722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It is easy to add a third button that shares its handler with the first button.</a:t>
            </a:r>
          </a:p>
          <a:p>
            <a:pPr algn="ctr"/>
            <a:endParaRPr lang="en-US" dirty="0" smtClean="0"/>
          </a:p>
          <a:p>
            <a:pPr algn="ctr"/>
            <a:r>
              <a:rPr lang="en-US" sz="2000" dirty="0" smtClean="0"/>
              <a:t>The handler can even check which view was the source of the click.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21113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 1: on click in xml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r>
              <a:rPr lang="en-US" dirty="0" smtClean="0"/>
              <a:t>Concise</a:t>
            </a:r>
          </a:p>
          <a:p>
            <a:r>
              <a:rPr lang="en-US" dirty="0" smtClean="0"/>
              <a:t>Multiple buttons can each have own handler</a:t>
            </a:r>
          </a:p>
          <a:p>
            <a:r>
              <a:rPr lang="en-US" dirty="0" smtClean="0"/>
              <a:t>Multiple buttons can share handler</a:t>
            </a:r>
          </a:p>
          <a:p>
            <a:r>
              <a:rPr lang="en-US" dirty="0" smtClean="0"/>
              <a:t>But, there is no </a:t>
            </a:r>
            <a:r>
              <a:rPr lang="en-US" i="1" dirty="0" err="1" smtClean="0"/>
              <a:t>setOnClick</a:t>
            </a:r>
            <a:r>
              <a:rPr lang="en-US" dirty="0" smtClean="0"/>
              <a:t>() in Java</a:t>
            </a:r>
          </a:p>
          <a:p>
            <a:pPr lvl="1"/>
            <a:r>
              <a:rPr lang="en-US" dirty="0" smtClean="0"/>
              <a:t>So can not be used for dynamically created buttons</a:t>
            </a:r>
          </a:p>
          <a:p>
            <a:r>
              <a:rPr lang="en-US" dirty="0" smtClean="0"/>
              <a:t>“on click” is the </a:t>
            </a:r>
            <a:r>
              <a:rPr lang="en-US" i="1" dirty="0" smtClean="0"/>
              <a:t>only</a:t>
            </a:r>
            <a:r>
              <a:rPr lang="en-US" dirty="0" smtClean="0"/>
              <a:t> supported event in xml</a:t>
            </a:r>
          </a:p>
          <a:p>
            <a:pPr lvl="1"/>
            <a:r>
              <a:rPr lang="en-US" dirty="0" smtClean="0"/>
              <a:t>So can not be used for e.g. on touch event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279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902</Words>
  <Application>Microsoft Office PowerPoint</Application>
  <PresentationFormat>On-screen Show (4:3)</PresentationFormat>
  <Paragraphs>145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Button click handlers</vt:lpstr>
      <vt:lpstr>Introduction</vt:lpstr>
      <vt:lpstr>Aim</vt:lpstr>
      <vt:lpstr>Option 1</vt:lpstr>
      <vt:lpstr>Opt 1: on click in xml - xml</vt:lpstr>
      <vt:lpstr>Opt 1: on click in xml - java</vt:lpstr>
      <vt:lpstr>Opt 1: on click in xml – But2</vt:lpstr>
      <vt:lpstr>Opt 1: on click in xml – But3</vt:lpstr>
      <vt:lpstr>Opt 1: on click in xml</vt:lpstr>
      <vt:lpstr>Option 2</vt:lpstr>
      <vt:lpstr>Listener objects</vt:lpstr>
      <vt:lpstr>Listener interface</vt:lpstr>
      <vt:lpstr>Option 2a</vt:lpstr>
      <vt:lpstr>Opt 2a: activity is listener - xml</vt:lpstr>
      <vt:lpstr>Opt 2a: activity is listener - Java</vt:lpstr>
      <vt:lpstr>Opt 2a: activity is listener</vt:lpstr>
      <vt:lpstr>Option 2b</vt:lpstr>
      <vt:lpstr>Opt 2b: inline listener - xml</vt:lpstr>
      <vt:lpstr>Opt 2b: inline listener - Java</vt:lpstr>
      <vt:lpstr>Opt 2b: inline listener </vt:lpstr>
      <vt:lpstr>Option 2c</vt:lpstr>
      <vt:lpstr>Opt 2c: listener in variable - Java</vt:lpstr>
      <vt:lpstr>Opt 2c: listener in variable</vt:lpstr>
      <vt:lpstr>Option 2d</vt:lpstr>
      <vt:lpstr>Opt 2d: listener class - Java</vt:lpstr>
      <vt:lpstr>Opt 2d: listener class</vt:lpstr>
      <vt:lpstr>Option 3</vt:lpstr>
      <vt:lpstr>Opt 3: Subclass button</vt:lpstr>
      <vt:lpstr>Opt 3: Subclass button</vt:lpstr>
      <vt:lpstr>Summary</vt:lpstr>
    </vt:vector>
  </TitlesOfParts>
  <Company>Waalre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Inline class extend</dc:title>
  <dc:creator>Maarten Pennings</dc:creator>
  <cp:lastModifiedBy>Maarten Pennings</cp:lastModifiedBy>
  <cp:revision>15</cp:revision>
  <dcterms:created xsi:type="dcterms:W3CDTF">2011-08-25T19:09:37Z</dcterms:created>
  <dcterms:modified xsi:type="dcterms:W3CDTF">2011-09-07T22:22:32Z</dcterms:modified>
</cp:coreProperties>
</file>